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01" r:id="rId2"/>
    <p:sldId id="508" r:id="rId3"/>
    <p:sldId id="509" r:id="rId4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58E1A3-4C60-4305-BA91-C1423F45C53D}" v="271" dt="2020-01-13T14:42:21.5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just format 1 - Dekorfärg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Ljust format 3 - Dekorfärg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673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1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4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A88C8FA7-53F2-4DE1-B261-9824AA2CFE29}" type="datetimeFigureOut">
              <a:rPr lang="sv-SE" smtClean="0"/>
              <a:t>2020-01-16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1" y="4776790"/>
            <a:ext cx="5438775" cy="3908425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45CC0D58-9499-4DE1-87F2-72949452E3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222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D9B17-43AD-404A-91E3-35314C413643}" type="datetimeFigureOut">
              <a:rPr lang="sv-SE" smtClean="0"/>
              <a:t>2020-01-16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7BDC-04D7-4A96-9C50-B5F4B510111B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 rotWithShape="1">
          <a:blip r:embed="rId2"/>
          <a:srcRect t="7854" r="1267" b="66758"/>
          <a:stretch/>
        </p:blipFill>
        <p:spPr>
          <a:xfrm>
            <a:off x="0" y="0"/>
            <a:ext cx="12192000" cy="1763463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907236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D9B17-43AD-404A-91E3-35314C413643}" type="datetimeFigureOut">
              <a:rPr lang="sv-SE" smtClean="0"/>
              <a:t>2020-01-16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7BDC-04D7-4A96-9C50-B5F4B51011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494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D9B17-43AD-404A-91E3-35314C413643}" type="datetimeFigureOut">
              <a:rPr lang="sv-SE" smtClean="0"/>
              <a:t>2020-01-16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7BDC-04D7-4A96-9C50-B5F4B51011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0634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D9B17-43AD-404A-91E3-35314C413643}" type="datetimeFigureOut">
              <a:rPr lang="sv-SE" smtClean="0"/>
              <a:t>2020-01-16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7BDC-04D7-4A96-9C50-B5F4B51011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7317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D9B17-43AD-404A-91E3-35314C413643}" type="datetimeFigureOut">
              <a:rPr lang="sv-SE" smtClean="0"/>
              <a:t>2020-01-16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7BDC-04D7-4A96-9C50-B5F4B51011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47333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D9B17-43AD-404A-91E3-35314C413643}" type="datetimeFigureOut">
              <a:rPr lang="sv-SE" smtClean="0"/>
              <a:t>2020-01-16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7BDC-04D7-4A96-9C50-B5F4B51011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493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D9B17-43AD-404A-91E3-35314C413643}" type="datetimeFigureOut">
              <a:rPr lang="sv-SE" smtClean="0"/>
              <a:t>2020-01-16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7BDC-04D7-4A96-9C50-B5F4B51011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3866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D9B17-43AD-404A-91E3-35314C413643}" type="datetimeFigureOut">
              <a:rPr lang="sv-SE" smtClean="0"/>
              <a:t>2020-01-16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7BDC-04D7-4A96-9C50-B5F4B51011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7188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D9B17-43AD-404A-91E3-35314C413643}" type="datetimeFigureOut">
              <a:rPr lang="sv-SE" smtClean="0"/>
              <a:t>2020-01-16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7BDC-04D7-4A96-9C50-B5F4B51011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2242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D9B17-43AD-404A-91E3-35314C413643}" type="datetimeFigureOut">
              <a:rPr lang="sv-SE" smtClean="0"/>
              <a:t>2020-01-16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7BDC-04D7-4A96-9C50-B5F4B51011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9849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D9B17-43AD-404A-91E3-35314C413643}" type="datetimeFigureOut">
              <a:rPr lang="sv-SE" smtClean="0"/>
              <a:t>2020-01-16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7BDC-04D7-4A96-9C50-B5F4B51011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9843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D9B17-43AD-404A-91E3-35314C413643}" type="datetimeFigureOut">
              <a:rPr lang="sv-SE" smtClean="0"/>
              <a:t>2020-01-16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57BDC-04D7-4A96-9C50-B5F4B51011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253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derrubrik 6"/>
          <p:cNvSpPr>
            <a:spLocks noGrp="1"/>
          </p:cNvSpPr>
          <p:nvPr>
            <p:ph type="subTitle" idx="1"/>
          </p:nvPr>
        </p:nvSpPr>
        <p:spPr>
          <a:xfrm>
            <a:off x="557538" y="1784639"/>
            <a:ext cx="12773024" cy="471015"/>
          </a:xfrm>
        </p:spPr>
        <p:txBody>
          <a:bodyPr>
            <a:normAutofit/>
          </a:bodyPr>
          <a:lstStyle/>
          <a:p>
            <a:pPr algn="l"/>
            <a:r>
              <a:rPr lang="sv-SE" sz="1200" dirty="0">
                <a:solidFill>
                  <a:srgbClr val="0053A1"/>
                </a:solidFill>
                <a:latin typeface="Arial Black" panose="020B0A04020102020204" pitchFamily="34" charset="0"/>
              </a:rPr>
              <a:t>		    							        		</a:t>
            </a:r>
          </a:p>
        </p:txBody>
      </p:sp>
      <p:graphicFrame>
        <p:nvGraphicFramePr>
          <p:cNvPr id="2" name="Tabell 1">
            <a:extLst>
              <a:ext uri="{FF2B5EF4-FFF2-40B4-BE49-F238E27FC236}">
                <a16:creationId xmlns:a16="http://schemas.microsoft.com/office/drawing/2014/main" id="{B77C22A6-3491-4284-BA7F-0C9AB940D8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204793"/>
              </p:ext>
            </p:extLst>
          </p:nvPr>
        </p:nvGraphicFramePr>
        <p:xfrm>
          <a:off x="18288" y="1766351"/>
          <a:ext cx="12128003" cy="508608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18207">
                  <a:extLst>
                    <a:ext uri="{9D8B030D-6E8A-4147-A177-3AD203B41FA5}">
                      <a16:colId xmlns:a16="http://schemas.microsoft.com/office/drawing/2014/main" val="4012756673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2018708400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2752746379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3546416116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2119442993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2749033057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2549637278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2838500589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1975800580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211838697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175130212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623585182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347332516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351701895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602672391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1825815656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2677402687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745363155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879175383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1856912515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387180142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137065000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1911436521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2645808682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4279292653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3150140116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4039834468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3634870839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92257095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MÅNDAG</a:t>
                      </a: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TISDAG</a:t>
                      </a: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ONSDAG</a:t>
                      </a: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TORSDAG</a:t>
                      </a: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FREDAG</a:t>
                      </a: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LÖRDAG</a:t>
                      </a: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SÖNDAG</a:t>
                      </a: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15310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ISH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15594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7-8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7-8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5-6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445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7-8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7-8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5-6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41313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0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0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0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5-6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7127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0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Ä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0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0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5-6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28489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11- 12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9 - 10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11- 12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b="0" dirty="0">
                        <a:effectLst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9 - 10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11- 12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9 - 10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11- 12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9 - 10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11- 12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7-8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9 - 10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11-12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9 - 10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11- 12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9 - 10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11- 12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5-6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049925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11- 12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9 - 10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11- 12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5-6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7-8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11- 12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7-8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11- 12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9 - 10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11- 12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7-8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7-8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11- 12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7-8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11- 12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9 - 10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11- 12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5-6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7-8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15079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13- 14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15-16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13- 14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5-6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13- 14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15-16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9 - 10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13- 14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15-16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13- 14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11- 12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13- 14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15-16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13- 14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15-16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13- 14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A-Lag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5-6</a:t>
                      </a:r>
                    </a:p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7-8</a:t>
                      </a:r>
                    </a:p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11889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13- 14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15-16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13- 14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13- 14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15-16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9 - 10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13- 14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15-16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13- 14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13- 14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13- 14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15-16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15-16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13- 14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A-Lag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15-16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7-8</a:t>
                      </a:r>
                    </a:p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18869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17-18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A-Lag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17-18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A-Lag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17-18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A-Lag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A-Lag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17-18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A-Lag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17-18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A-Lag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A-Lag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17-18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A-Lag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A-Lag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17-18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17-18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A-Lag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17-18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25968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17-18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A-Lag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17-18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A-Lag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17-18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A-Lag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A-Lag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17-18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A-Lag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17-18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A-Lag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A-Lag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17-18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A-Lag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17-18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17-18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A-Lag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17-18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95348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A-Lag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VET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A-Lag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82441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279656"/>
                  </a:ext>
                </a:extLst>
              </a:tr>
            </a:tbl>
          </a:graphicData>
        </a:graphic>
      </p:graphicFrame>
      <p:sp>
        <p:nvSpPr>
          <p:cNvPr id="6" name="Pil: uppåt 5">
            <a:extLst>
              <a:ext uri="{FF2B5EF4-FFF2-40B4-BE49-F238E27FC236}">
                <a16:creationId xmlns:a16="http://schemas.microsoft.com/office/drawing/2014/main" id="{3CBC6DCC-C7EF-4A62-B09E-DF4A84DF829D}"/>
              </a:ext>
            </a:extLst>
          </p:cNvPr>
          <p:cNvSpPr/>
          <p:nvPr/>
        </p:nvSpPr>
        <p:spPr>
          <a:xfrm>
            <a:off x="-1126274" y="5377218"/>
            <a:ext cx="464023" cy="1105469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Pil: uppåt 7">
            <a:extLst>
              <a:ext uri="{FF2B5EF4-FFF2-40B4-BE49-F238E27FC236}">
                <a16:creationId xmlns:a16="http://schemas.microsoft.com/office/drawing/2014/main" id="{FF35014F-2D23-4C2D-8545-8858252CEEA0}"/>
              </a:ext>
            </a:extLst>
          </p:cNvPr>
          <p:cNvSpPr/>
          <p:nvPr/>
        </p:nvSpPr>
        <p:spPr>
          <a:xfrm>
            <a:off x="-1126274" y="3991769"/>
            <a:ext cx="464023" cy="1167085"/>
          </a:xfrm>
          <a:prstGeom prst="upArrow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il: uppåt 8">
            <a:extLst>
              <a:ext uri="{FF2B5EF4-FFF2-40B4-BE49-F238E27FC236}">
                <a16:creationId xmlns:a16="http://schemas.microsoft.com/office/drawing/2014/main" id="{FB5783FD-C3D5-41D6-855B-CA5692CA7ED4}"/>
              </a:ext>
            </a:extLst>
          </p:cNvPr>
          <p:cNvSpPr/>
          <p:nvPr/>
        </p:nvSpPr>
        <p:spPr>
          <a:xfrm>
            <a:off x="-1126274" y="2511188"/>
            <a:ext cx="464023" cy="1323833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64054906-EA9A-4F06-9785-A0526E7BA394}"/>
              </a:ext>
            </a:extLst>
          </p:cNvPr>
          <p:cNvSpPr txBox="1"/>
          <p:nvPr/>
        </p:nvSpPr>
        <p:spPr>
          <a:xfrm>
            <a:off x="-574298" y="2306470"/>
            <a:ext cx="50496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20+</a:t>
            </a:r>
          </a:p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18</a:t>
            </a:r>
          </a:p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17</a:t>
            </a:r>
          </a:p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16</a:t>
            </a:r>
          </a:p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15</a:t>
            </a:r>
          </a:p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14</a:t>
            </a:r>
          </a:p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13</a:t>
            </a:r>
          </a:p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12</a:t>
            </a:r>
          </a:p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11</a:t>
            </a:r>
          </a:p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10</a:t>
            </a:r>
          </a:p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9</a:t>
            </a:r>
          </a:p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8</a:t>
            </a:r>
          </a:p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7</a:t>
            </a:r>
          </a:p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6</a:t>
            </a:r>
          </a:p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5</a:t>
            </a:r>
          </a:p>
        </p:txBody>
      </p:sp>
      <p:sp>
        <p:nvSpPr>
          <p:cNvPr id="12" name="Pil: uppåt 11">
            <a:extLst>
              <a:ext uri="{FF2B5EF4-FFF2-40B4-BE49-F238E27FC236}">
                <a16:creationId xmlns:a16="http://schemas.microsoft.com/office/drawing/2014/main" id="{FC7B48D6-1161-4ED4-A1C5-2CBBCBF4F212}"/>
              </a:ext>
            </a:extLst>
          </p:cNvPr>
          <p:cNvSpPr/>
          <p:nvPr/>
        </p:nvSpPr>
        <p:spPr>
          <a:xfrm>
            <a:off x="-1126274" y="2061146"/>
            <a:ext cx="464023" cy="450042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F0B7E426-5481-496F-9A77-B9BAC958CCE4}"/>
              </a:ext>
            </a:extLst>
          </p:cNvPr>
          <p:cNvSpPr/>
          <p:nvPr/>
        </p:nvSpPr>
        <p:spPr>
          <a:xfrm rot="19826040">
            <a:off x="8443306" y="503566"/>
            <a:ext cx="336823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v-SE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33CC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Vision/Mål</a:t>
            </a:r>
          </a:p>
          <a:p>
            <a:pPr algn="ctr"/>
            <a:r>
              <a:rPr lang="sv-SE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33CC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2018 Apr.</a:t>
            </a:r>
          </a:p>
        </p:txBody>
      </p:sp>
    </p:spTree>
    <p:extLst>
      <p:ext uri="{BB962C8B-B14F-4D97-AF65-F5344CB8AC3E}">
        <p14:creationId xmlns:p14="http://schemas.microsoft.com/office/powerpoint/2010/main" val="4055585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derrubrik 6"/>
          <p:cNvSpPr>
            <a:spLocks noGrp="1"/>
          </p:cNvSpPr>
          <p:nvPr>
            <p:ph type="subTitle" idx="1"/>
          </p:nvPr>
        </p:nvSpPr>
        <p:spPr>
          <a:xfrm>
            <a:off x="557538" y="1784639"/>
            <a:ext cx="12773024" cy="471015"/>
          </a:xfrm>
        </p:spPr>
        <p:txBody>
          <a:bodyPr>
            <a:normAutofit/>
          </a:bodyPr>
          <a:lstStyle/>
          <a:p>
            <a:pPr algn="l"/>
            <a:r>
              <a:rPr lang="sv-SE" sz="1200" dirty="0">
                <a:solidFill>
                  <a:srgbClr val="0053A1"/>
                </a:solidFill>
                <a:latin typeface="Arial Black" panose="020B0A04020102020204" pitchFamily="34" charset="0"/>
              </a:rPr>
              <a:t>		    							        		</a:t>
            </a:r>
          </a:p>
        </p:txBody>
      </p:sp>
      <p:graphicFrame>
        <p:nvGraphicFramePr>
          <p:cNvPr id="2" name="Tabell 1">
            <a:extLst>
              <a:ext uri="{FF2B5EF4-FFF2-40B4-BE49-F238E27FC236}">
                <a16:creationId xmlns:a16="http://schemas.microsoft.com/office/drawing/2014/main" id="{B77C22A6-3491-4284-BA7F-0C9AB940D8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876298"/>
              </p:ext>
            </p:extLst>
          </p:nvPr>
        </p:nvGraphicFramePr>
        <p:xfrm>
          <a:off x="18288" y="1766351"/>
          <a:ext cx="12128003" cy="506880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18207">
                  <a:extLst>
                    <a:ext uri="{9D8B030D-6E8A-4147-A177-3AD203B41FA5}">
                      <a16:colId xmlns:a16="http://schemas.microsoft.com/office/drawing/2014/main" val="4012756673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2018708400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2752746379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3546416116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2119442993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2749033057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2549637278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2838500589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1975800580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211838697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175130212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623585182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347332516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351701895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602672391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1825815656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2677402687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745363155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879175383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1856912515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387180142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137065000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1911436521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2645808682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4279292653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3150140116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4039834468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3634870839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92257095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MÅNDAG</a:t>
                      </a: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TISDAG</a:t>
                      </a: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ONSDAG</a:t>
                      </a: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TORSDAG</a:t>
                      </a: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FREDAG</a:t>
                      </a: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LÖRDAG</a:t>
                      </a: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SÖNDAG</a:t>
                      </a: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15310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ISH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</a:t>
                      </a:r>
                    </a:p>
                    <a:p>
                      <a:endParaRPr lang="sv-SE" sz="900" b="0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</a:t>
                      </a:r>
                    </a:p>
                    <a:p>
                      <a:endParaRPr lang="sv-SE" sz="900" b="0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</a:t>
                      </a:r>
                    </a:p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</a:t>
                      </a:r>
                    </a:p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</a:t>
                      </a:r>
                    </a:p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</a:t>
                      </a:r>
                    </a:p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15594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5-7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5-6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445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5-7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5-6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41313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0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5-6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7127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Ä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0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5-6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28489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049925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15079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11889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A-Lag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15-16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18869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17-18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A-Lag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17-18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25968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9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9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17-18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A-Lag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17-18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95348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82441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279656"/>
                  </a:ext>
                </a:extLst>
              </a:tr>
            </a:tbl>
          </a:graphicData>
        </a:graphic>
      </p:graphicFrame>
      <p:sp>
        <p:nvSpPr>
          <p:cNvPr id="6" name="Pil: uppåt 5">
            <a:extLst>
              <a:ext uri="{FF2B5EF4-FFF2-40B4-BE49-F238E27FC236}">
                <a16:creationId xmlns:a16="http://schemas.microsoft.com/office/drawing/2014/main" id="{3CBC6DCC-C7EF-4A62-B09E-DF4A84DF829D}"/>
              </a:ext>
            </a:extLst>
          </p:cNvPr>
          <p:cNvSpPr/>
          <p:nvPr/>
        </p:nvSpPr>
        <p:spPr>
          <a:xfrm>
            <a:off x="-1126274" y="5377218"/>
            <a:ext cx="464023" cy="1105469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Pil: uppåt 7">
            <a:extLst>
              <a:ext uri="{FF2B5EF4-FFF2-40B4-BE49-F238E27FC236}">
                <a16:creationId xmlns:a16="http://schemas.microsoft.com/office/drawing/2014/main" id="{FF35014F-2D23-4C2D-8545-8858252CEEA0}"/>
              </a:ext>
            </a:extLst>
          </p:cNvPr>
          <p:cNvSpPr/>
          <p:nvPr/>
        </p:nvSpPr>
        <p:spPr>
          <a:xfrm>
            <a:off x="-1126274" y="3991769"/>
            <a:ext cx="464023" cy="1167085"/>
          </a:xfrm>
          <a:prstGeom prst="upArrow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il: uppåt 8">
            <a:extLst>
              <a:ext uri="{FF2B5EF4-FFF2-40B4-BE49-F238E27FC236}">
                <a16:creationId xmlns:a16="http://schemas.microsoft.com/office/drawing/2014/main" id="{FB5783FD-C3D5-41D6-855B-CA5692CA7ED4}"/>
              </a:ext>
            </a:extLst>
          </p:cNvPr>
          <p:cNvSpPr/>
          <p:nvPr/>
        </p:nvSpPr>
        <p:spPr>
          <a:xfrm>
            <a:off x="-1126274" y="2511188"/>
            <a:ext cx="464023" cy="1323833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64054906-EA9A-4F06-9785-A0526E7BA394}"/>
              </a:ext>
            </a:extLst>
          </p:cNvPr>
          <p:cNvSpPr txBox="1"/>
          <p:nvPr/>
        </p:nvSpPr>
        <p:spPr>
          <a:xfrm>
            <a:off x="-574298" y="2306470"/>
            <a:ext cx="50496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20+</a:t>
            </a:r>
          </a:p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18</a:t>
            </a:r>
          </a:p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17</a:t>
            </a:r>
          </a:p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16</a:t>
            </a:r>
          </a:p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15</a:t>
            </a:r>
          </a:p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14</a:t>
            </a:r>
          </a:p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13</a:t>
            </a:r>
          </a:p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12</a:t>
            </a:r>
          </a:p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11</a:t>
            </a:r>
          </a:p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10</a:t>
            </a:r>
          </a:p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9</a:t>
            </a:r>
          </a:p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8</a:t>
            </a:r>
          </a:p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7</a:t>
            </a:r>
          </a:p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6</a:t>
            </a:r>
          </a:p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5</a:t>
            </a:r>
          </a:p>
        </p:txBody>
      </p:sp>
      <p:sp>
        <p:nvSpPr>
          <p:cNvPr id="12" name="Pil: uppåt 11">
            <a:extLst>
              <a:ext uri="{FF2B5EF4-FFF2-40B4-BE49-F238E27FC236}">
                <a16:creationId xmlns:a16="http://schemas.microsoft.com/office/drawing/2014/main" id="{FC7B48D6-1161-4ED4-A1C5-2CBBCBF4F212}"/>
              </a:ext>
            </a:extLst>
          </p:cNvPr>
          <p:cNvSpPr/>
          <p:nvPr/>
        </p:nvSpPr>
        <p:spPr>
          <a:xfrm>
            <a:off x="-1126274" y="2061146"/>
            <a:ext cx="464023" cy="450042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F0B7E426-5481-496F-9A77-B9BAC958CCE4}"/>
              </a:ext>
            </a:extLst>
          </p:cNvPr>
          <p:cNvSpPr/>
          <p:nvPr/>
        </p:nvSpPr>
        <p:spPr>
          <a:xfrm rot="19826040">
            <a:off x="8659874" y="503566"/>
            <a:ext cx="293509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v-SE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33CC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Stomplan</a:t>
            </a:r>
          </a:p>
          <a:p>
            <a:pPr algn="ctr"/>
            <a:r>
              <a:rPr lang="sv-SE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33CC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2020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BDD2AB0C-5654-4E4E-B839-D0311A14F581}"/>
              </a:ext>
            </a:extLst>
          </p:cNvPr>
          <p:cNvSpPr txBox="1"/>
          <p:nvPr/>
        </p:nvSpPr>
        <p:spPr>
          <a:xfrm>
            <a:off x="487836" y="5377218"/>
            <a:ext cx="11704164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v-SE" sz="1200" dirty="0"/>
              <a:t>Förutsättningar 5-12år (+12 läggs in efter detta):</a:t>
            </a:r>
          </a:p>
          <a:p>
            <a:pPr marL="285750" indent="-285750">
              <a:buFontTx/>
              <a:buChar char="-"/>
            </a:pPr>
            <a:r>
              <a:rPr lang="sv-SE" sz="1200" dirty="0"/>
              <a:t>2 fotbollsplaner, 2 ishallar, 2 innebandyhallar (dvs. tider x2)</a:t>
            </a:r>
          </a:p>
          <a:p>
            <a:pPr marL="285750" indent="-285750">
              <a:buFontTx/>
              <a:buChar char="-"/>
            </a:pPr>
            <a:r>
              <a:rPr lang="sv-SE" sz="1200" dirty="0"/>
              <a:t>Synkning upp till 12 år (därefter längre säsong än 6 mån samt över två träningstillfällen)</a:t>
            </a:r>
          </a:p>
          <a:p>
            <a:pPr marL="285750" indent="-285750">
              <a:buFontTx/>
              <a:buChar char="-"/>
            </a:pPr>
            <a:r>
              <a:rPr lang="sv-SE" sz="1200" dirty="0"/>
              <a:t>Vi respekterar säsongerna Okt-Mar=Vinteridrott resp. Apr-Sep=Sommaridrott. Försäsong 1 mån=dialog. </a:t>
            </a:r>
            <a:r>
              <a:rPr lang="sv-SE" sz="1200" dirty="0" err="1"/>
              <a:t>Offseson</a:t>
            </a:r>
            <a:r>
              <a:rPr lang="sv-SE" sz="1200" dirty="0"/>
              <a:t>= </a:t>
            </a:r>
            <a:r>
              <a:rPr lang="sv-SE" sz="1200" dirty="0" err="1"/>
              <a:t>frivillgt</a:t>
            </a:r>
            <a:r>
              <a:rPr lang="sv-SE" sz="1200" dirty="0"/>
              <a:t> samt uppmuntra fler idrotter till utövarna.</a:t>
            </a:r>
          </a:p>
          <a:p>
            <a:pPr marL="285750" indent="-285750">
              <a:buFontTx/>
              <a:buChar char="-"/>
            </a:pPr>
            <a:r>
              <a:rPr lang="sv-SE" sz="1200" dirty="0"/>
              <a:t>1630 tidigaste tid, 9-10år=ej 1630 p.g.a. föräldrastöd, -12år=ej senare än 2000 p.g.a. sömn, 16+=ej innan 1700 pga. arbete/skola. Idrottsskolor på helger </a:t>
            </a:r>
            <a:r>
              <a:rPr lang="sv-SE" sz="1200" dirty="0" err="1"/>
              <a:t>iom</a:t>
            </a:r>
            <a:r>
              <a:rPr lang="sv-SE" sz="1200" dirty="0"/>
              <a:t> ej har matcher.</a:t>
            </a:r>
          </a:p>
          <a:p>
            <a:pPr marL="285750" indent="-285750">
              <a:buFontTx/>
              <a:buChar char="-"/>
            </a:pPr>
            <a:r>
              <a:rPr lang="sv-SE" sz="1200" dirty="0"/>
              <a:t>Rotation är möjligt – följ föreningens riktlinjer</a:t>
            </a:r>
          </a:p>
          <a:p>
            <a:pPr marL="285750" indent="-285750">
              <a:buFontTx/>
              <a:buChar char="-"/>
            </a:pPr>
            <a:r>
              <a:rPr lang="sv-SE" sz="1200" dirty="0"/>
              <a:t>Öppna träningar, Mv.-träningar, Teknikpass samt spontan tid ej med.</a:t>
            </a:r>
          </a:p>
        </p:txBody>
      </p:sp>
    </p:spTree>
    <p:extLst>
      <p:ext uri="{BB962C8B-B14F-4D97-AF65-F5344CB8AC3E}">
        <p14:creationId xmlns:p14="http://schemas.microsoft.com/office/powerpoint/2010/main" val="2347424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derrubrik 6"/>
          <p:cNvSpPr>
            <a:spLocks noGrp="1"/>
          </p:cNvSpPr>
          <p:nvPr>
            <p:ph type="subTitle" idx="1"/>
          </p:nvPr>
        </p:nvSpPr>
        <p:spPr>
          <a:xfrm>
            <a:off x="557538" y="1784639"/>
            <a:ext cx="12773024" cy="471015"/>
          </a:xfrm>
        </p:spPr>
        <p:txBody>
          <a:bodyPr>
            <a:normAutofit/>
          </a:bodyPr>
          <a:lstStyle/>
          <a:p>
            <a:pPr algn="l"/>
            <a:r>
              <a:rPr lang="sv-SE" sz="1200" dirty="0">
                <a:solidFill>
                  <a:srgbClr val="0053A1"/>
                </a:solidFill>
                <a:latin typeface="Arial Black" panose="020B0A04020102020204" pitchFamily="34" charset="0"/>
              </a:rPr>
              <a:t>		    							        		</a:t>
            </a:r>
          </a:p>
        </p:txBody>
      </p:sp>
      <p:graphicFrame>
        <p:nvGraphicFramePr>
          <p:cNvPr id="2" name="Tabell 1">
            <a:extLst>
              <a:ext uri="{FF2B5EF4-FFF2-40B4-BE49-F238E27FC236}">
                <a16:creationId xmlns:a16="http://schemas.microsoft.com/office/drawing/2014/main" id="{B77C22A6-3491-4284-BA7F-0C9AB940D8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156927"/>
              </p:ext>
            </p:extLst>
          </p:nvPr>
        </p:nvGraphicFramePr>
        <p:xfrm>
          <a:off x="18288" y="1766351"/>
          <a:ext cx="12128003" cy="521172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18207">
                  <a:extLst>
                    <a:ext uri="{9D8B030D-6E8A-4147-A177-3AD203B41FA5}">
                      <a16:colId xmlns:a16="http://schemas.microsoft.com/office/drawing/2014/main" val="4012756673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2018708400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2752746379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3546416116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2119442993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2749033057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2549637278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2838500589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1975800580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211838697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175130212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623585182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347332516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351701895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602672391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1825815656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2677402687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745363155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879175383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1856912515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387180142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137065000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1911436521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2645808682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4279292653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3150140116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4039834468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3634870839"/>
                    </a:ext>
                  </a:extLst>
                </a:gridCol>
                <a:gridCol w="418207">
                  <a:extLst>
                    <a:ext uri="{9D8B030D-6E8A-4147-A177-3AD203B41FA5}">
                      <a16:colId xmlns:a16="http://schemas.microsoft.com/office/drawing/2014/main" val="92257095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MÅNDAG</a:t>
                      </a: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TISDAG</a:t>
                      </a: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ONSDAG</a:t>
                      </a: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TORSDAG</a:t>
                      </a: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FREDAG</a:t>
                      </a: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LÖRDAG</a:t>
                      </a: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SÖNDAG</a:t>
                      </a: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15310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ISH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</a:t>
                      </a:r>
                    </a:p>
                    <a:p>
                      <a:endParaRPr lang="sv-SE" sz="900" b="0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</a:t>
                      </a:r>
                    </a:p>
                    <a:p>
                      <a:endParaRPr lang="sv-SE" sz="900" b="0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</a:t>
                      </a:r>
                    </a:p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</a:t>
                      </a:r>
                    </a:p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</a:t>
                      </a:r>
                    </a:p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</a:t>
                      </a:r>
                    </a:p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15594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5-7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5-6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445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5-7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5-6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41313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0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5-6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7127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Ä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0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5-6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28489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049925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9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15079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13-14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13-14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13-14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13-14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13-14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13-14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13-14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13-14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11889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15-16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15-16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15-16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15-16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15-16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15-16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15-16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MV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MV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MV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818869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17-18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17-18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17-18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17-18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17-18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17-18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17-18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17-18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17-18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17-18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17-18</a:t>
                      </a:r>
                    </a:p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17-18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Mot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225968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9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995348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9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82441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b="1" dirty="0">
                          <a:solidFill>
                            <a:srgbClr val="0053A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279656"/>
                  </a:ext>
                </a:extLst>
              </a:tr>
            </a:tbl>
          </a:graphicData>
        </a:graphic>
      </p:graphicFrame>
      <p:sp>
        <p:nvSpPr>
          <p:cNvPr id="6" name="Pil: uppåt 5">
            <a:extLst>
              <a:ext uri="{FF2B5EF4-FFF2-40B4-BE49-F238E27FC236}">
                <a16:creationId xmlns:a16="http://schemas.microsoft.com/office/drawing/2014/main" id="{3CBC6DCC-C7EF-4A62-B09E-DF4A84DF829D}"/>
              </a:ext>
            </a:extLst>
          </p:cNvPr>
          <p:cNvSpPr/>
          <p:nvPr/>
        </p:nvSpPr>
        <p:spPr>
          <a:xfrm>
            <a:off x="-1126274" y="5377218"/>
            <a:ext cx="464023" cy="1105469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Pil: uppåt 7">
            <a:extLst>
              <a:ext uri="{FF2B5EF4-FFF2-40B4-BE49-F238E27FC236}">
                <a16:creationId xmlns:a16="http://schemas.microsoft.com/office/drawing/2014/main" id="{FF35014F-2D23-4C2D-8545-8858252CEEA0}"/>
              </a:ext>
            </a:extLst>
          </p:cNvPr>
          <p:cNvSpPr/>
          <p:nvPr/>
        </p:nvSpPr>
        <p:spPr>
          <a:xfrm>
            <a:off x="-1126274" y="3991769"/>
            <a:ext cx="464023" cy="1167085"/>
          </a:xfrm>
          <a:prstGeom prst="upArrow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il: uppåt 8">
            <a:extLst>
              <a:ext uri="{FF2B5EF4-FFF2-40B4-BE49-F238E27FC236}">
                <a16:creationId xmlns:a16="http://schemas.microsoft.com/office/drawing/2014/main" id="{FB5783FD-C3D5-41D6-855B-CA5692CA7ED4}"/>
              </a:ext>
            </a:extLst>
          </p:cNvPr>
          <p:cNvSpPr/>
          <p:nvPr/>
        </p:nvSpPr>
        <p:spPr>
          <a:xfrm>
            <a:off x="-1126274" y="2511188"/>
            <a:ext cx="464023" cy="1323833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64054906-EA9A-4F06-9785-A0526E7BA394}"/>
              </a:ext>
            </a:extLst>
          </p:cNvPr>
          <p:cNvSpPr txBox="1"/>
          <p:nvPr/>
        </p:nvSpPr>
        <p:spPr>
          <a:xfrm>
            <a:off x="-574298" y="2306470"/>
            <a:ext cx="50496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20+</a:t>
            </a:r>
          </a:p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18</a:t>
            </a:r>
          </a:p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17</a:t>
            </a:r>
          </a:p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16</a:t>
            </a:r>
          </a:p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15</a:t>
            </a:r>
          </a:p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14</a:t>
            </a:r>
          </a:p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13</a:t>
            </a:r>
          </a:p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12</a:t>
            </a:r>
          </a:p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11</a:t>
            </a:r>
          </a:p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10</a:t>
            </a:r>
          </a:p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9</a:t>
            </a:r>
          </a:p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8</a:t>
            </a:r>
          </a:p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7</a:t>
            </a:r>
          </a:p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6</a:t>
            </a:r>
          </a:p>
          <a:p>
            <a:r>
              <a:rPr lang="sv-SE" dirty="0">
                <a:solidFill>
                  <a:srgbClr val="0053A1"/>
                </a:solidFill>
                <a:latin typeface="Arial Narrow" panose="020B0606020202030204" pitchFamily="34" charset="0"/>
              </a:rPr>
              <a:t>5</a:t>
            </a:r>
          </a:p>
        </p:txBody>
      </p:sp>
      <p:sp>
        <p:nvSpPr>
          <p:cNvPr id="12" name="Pil: uppåt 11">
            <a:extLst>
              <a:ext uri="{FF2B5EF4-FFF2-40B4-BE49-F238E27FC236}">
                <a16:creationId xmlns:a16="http://schemas.microsoft.com/office/drawing/2014/main" id="{FC7B48D6-1161-4ED4-A1C5-2CBBCBF4F212}"/>
              </a:ext>
            </a:extLst>
          </p:cNvPr>
          <p:cNvSpPr/>
          <p:nvPr/>
        </p:nvSpPr>
        <p:spPr>
          <a:xfrm>
            <a:off x="-1126274" y="2061146"/>
            <a:ext cx="464023" cy="450042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F0B7E426-5481-496F-9A77-B9BAC958CCE4}"/>
              </a:ext>
            </a:extLst>
          </p:cNvPr>
          <p:cNvSpPr/>
          <p:nvPr/>
        </p:nvSpPr>
        <p:spPr>
          <a:xfrm rot="19826040">
            <a:off x="8659874" y="503566"/>
            <a:ext cx="293509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v-SE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33CC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Stomplan</a:t>
            </a:r>
          </a:p>
          <a:p>
            <a:pPr algn="ctr"/>
            <a:r>
              <a:rPr lang="sv-SE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33CC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3261010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7DA6F39-B65D-46C2-8C40-B8BBD67819F7}" vid="{B6F9BB86-06F7-4F28-B701-6B22E454E8AF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4275</TotalTime>
  <Words>884</Words>
  <Application>Microsoft Office PowerPoint</Application>
  <PresentationFormat>Bredbild</PresentationFormat>
  <Paragraphs>653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Arial Narrow</vt:lpstr>
      <vt:lpstr>Calibri</vt:lpstr>
      <vt:lpstr>Calibri Light</vt:lpstr>
      <vt:lpstr>Times New Roman</vt:lpstr>
      <vt:lpstr>Office-tema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rickard markusson</dc:creator>
  <cp:lastModifiedBy>rickard markusson</cp:lastModifiedBy>
  <cp:revision>10</cp:revision>
  <cp:lastPrinted>2020-01-15T17:22:45Z</cp:lastPrinted>
  <dcterms:created xsi:type="dcterms:W3CDTF">2018-08-03T19:55:03Z</dcterms:created>
  <dcterms:modified xsi:type="dcterms:W3CDTF">2020-01-16T09:48:41Z</dcterms:modified>
</cp:coreProperties>
</file>